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Comfortaa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Comfortaa-bold.fntdata"/><Relationship Id="rId10" Type="http://schemas.openxmlformats.org/officeDocument/2006/relationships/font" Target="fonts/Comfortaa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452ba3fe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452ba3fe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441a33cc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441a33cc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468d50b1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468d50b1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du2POl0VKL8iLLVGgjtoeSLvS0dp7L6r/view" TargetMode="External"/><Relationship Id="rId4" Type="http://schemas.openxmlformats.org/officeDocument/2006/relationships/image" Target="../media/image1.jpg"/><Relationship Id="rId5" Type="http://schemas.openxmlformats.org/officeDocument/2006/relationships/hyperlink" Target="http://drive.google.com/file/d/1LOiiPkOE_1y_Rs6sbrD0T5nqR4D-BM8S/view" TargetMode="External"/><Relationship Id="rId6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FD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6200" y="7250"/>
            <a:ext cx="7327800" cy="10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>
                <a:latin typeface="Impact"/>
                <a:ea typeface="Impact"/>
                <a:cs typeface="Impact"/>
                <a:sym typeface="Impact"/>
              </a:rPr>
              <a:t>Sports video games and gambling addiction, two parallels? Not in the EA FC series.</a:t>
            </a:r>
            <a:endParaRPr sz="28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8375" r="7696" t="0"/>
          <a:stretch/>
        </p:blipFill>
        <p:spPr>
          <a:xfrm>
            <a:off x="5829300" y="1595675"/>
            <a:ext cx="3314700" cy="2216825"/>
          </a:xfrm>
          <a:prstGeom prst="rect">
            <a:avLst/>
          </a:prstGeom>
          <a:noFill/>
          <a:ln>
            <a:noFill/>
          </a:ln>
          <a:effectLst>
            <a:outerShdw blurRad="300038" rotWithShape="0" algn="bl" dir="5400000" dist="19050">
              <a:schemeClr val="lt1"/>
            </a:outerShdw>
            <a:reflection blurRad="0" dir="5400000" dist="38100" endA="0" endPos="57000" fadeDir="5400012" kx="0" rotWithShape="0" algn="bl" stA="58000" stPos="0" sy="-100000" ky="0"/>
          </a:effectLst>
        </p:spPr>
      </p:pic>
      <p:grpSp>
        <p:nvGrpSpPr>
          <p:cNvPr id="56" name="Google Shape;56;p13"/>
          <p:cNvGrpSpPr/>
          <p:nvPr/>
        </p:nvGrpSpPr>
        <p:grpSpPr>
          <a:xfrm>
            <a:off x="87575" y="1079250"/>
            <a:ext cx="5558075" cy="3976050"/>
            <a:chOff x="105225" y="991375"/>
            <a:chExt cx="5558075" cy="3976050"/>
          </a:xfrm>
        </p:grpSpPr>
        <p:grpSp>
          <p:nvGrpSpPr>
            <p:cNvPr id="57" name="Google Shape;57;p13"/>
            <p:cNvGrpSpPr/>
            <p:nvPr/>
          </p:nvGrpSpPr>
          <p:grpSpPr>
            <a:xfrm>
              <a:off x="105225" y="1271825"/>
              <a:ext cx="5558075" cy="3695600"/>
              <a:chOff x="2497500" y="1149325"/>
              <a:chExt cx="5558075" cy="3695600"/>
            </a:xfrm>
          </p:grpSpPr>
          <p:grpSp>
            <p:nvGrpSpPr>
              <p:cNvPr id="58" name="Google Shape;58;p13"/>
              <p:cNvGrpSpPr/>
              <p:nvPr/>
            </p:nvGrpSpPr>
            <p:grpSpPr>
              <a:xfrm>
                <a:off x="2497500" y="1149325"/>
                <a:ext cx="5558075" cy="3695600"/>
                <a:chOff x="954750" y="249150"/>
                <a:chExt cx="5558075" cy="3695600"/>
              </a:xfrm>
            </p:grpSpPr>
            <p:pic>
              <p:nvPicPr>
                <p:cNvPr id="59" name="Google Shape;59;p13" title="istockphoto-536611687-612x612.jpg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4397" l="1802" r="2850" t="3224"/>
                <a:stretch/>
              </p:blipFill>
              <p:spPr>
                <a:xfrm>
                  <a:off x="954750" y="249150"/>
                  <a:ext cx="5558075" cy="3695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60" name="Google Shape;60;p13"/>
                <p:cNvGrpSpPr/>
                <p:nvPr/>
              </p:nvGrpSpPr>
              <p:grpSpPr>
                <a:xfrm>
                  <a:off x="1895700" y="1487700"/>
                  <a:ext cx="3692550" cy="822225"/>
                  <a:chOff x="1895700" y="1487700"/>
                  <a:chExt cx="3692550" cy="822225"/>
                </a:xfrm>
              </p:grpSpPr>
              <p:sp>
                <p:nvSpPr>
                  <p:cNvPr id="61" name="Google Shape;61;p13"/>
                  <p:cNvSpPr/>
                  <p:nvPr/>
                </p:nvSpPr>
                <p:spPr>
                  <a:xfrm>
                    <a:off x="1895700" y="1823625"/>
                    <a:ext cx="795900" cy="4863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2" name="Google Shape;62;p13"/>
                  <p:cNvSpPr/>
                  <p:nvPr/>
                </p:nvSpPr>
                <p:spPr>
                  <a:xfrm>
                    <a:off x="3334750" y="1823625"/>
                    <a:ext cx="795900" cy="4863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3" name="Google Shape;63;p13"/>
                  <p:cNvSpPr/>
                  <p:nvPr/>
                </p:nvSpPr>
                <p:spPr>
                  <a:xfrm>
                    <a:off x="4792350" y="1487700"/>
                    <a:ext cx="795900" cy="500100"/>
                  </a:xfrm>
                  <a:prstGeom prst="rect">
                    <a:avLst/>
                  </a:prstGeom>
                  <a:solidFill>
                    <a:schemeClr val="lt2"/>
                  </a:solidFill>
                  <a:ln cap="flat" cmpd="sng" w="952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pic>
            <p:nvPicPr>
              <p:cNvPr id="64" name="Google Shape;64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647642" y="2730600"/>
                <a:ext cx="348227" cy="486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132805" y="2730600"/>
                <a:ext cx="348227" cy="486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66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569217" y="2396925"/>
                <a:ext cx="348227" cy="486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7" name="Google Shape;67;p13"/>
            <p:cNvSpPr/>
            <p:nvPr/>
          </p:nvSpPr>
          <p:spPr>
            <a:xfrm>
              <a:off x="767250" y="991375"/>
              <a:ext cx="530700" cy="500100"/>
            </a:xfrm>
            <a:prstGeom prst="diagStripe">
              <a:avLst>
                <a:gd fmla="val 50000" name="adj"/>
              </a:avLst>
            </a:prstGeom>
            <a:solidFill>
              <a:srgbClr val="DFDFDF"/>
            </a:solidFill>
            <a:ln cap="flat" cmpd="sng" w="9525">
              <a:solidFill>
                <a:srgbClr val="DFDF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 flipH="1">
              <a:off x="4455450" y="991375"/>
              <a:ext cx="530700" cy="500100"/>
            </a:xfrm>
            <a:prstGeom prst="diagStripe">
              <a:avLst>
                <a:gd fmla="val 50000" name="adj"/>
              </a:avLst>
            </a:prstGeom>
            <a:solidFill>
              <a:srgbClr val="DFDFDF"/>
            </a:solidFill>
            <a:ln cap="flat" cmpd="sng" w="9525">
              <a:solidFill>
                <a:srgbClr val="DFDF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05225" y="1271825"/>
              <a:ext cx="659700" cy="221100"/>
            </a:xfrm>
            <a:prstGeom prst="rect">
              <a:avLst/>
            </a:prstGeom>
            <a:solidFill>
              <a:srgbClr val="DFDFDF"/>
            </a:solidFill>
            <a:ln cap="flat" cmpd="sng" w="9525">
              <a:solidFill>
                <a:srgbClr val="DFDF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4986150" y="1271825"/>
              <a:ext cx="677100" cy="221100"/>
            </a:xfrm>
            <a:prstGeom prst="rect">
              <a:avLst/>
            </a:prstGeom>
            <a:solidFill>
              <a:srgbClr val="DFDFDF"/>
            </a:solidFill>
            <a:ln cap="flat" cmpd="sng" w="9525">
              <a:solidFill>
                <a:srgbClr val="DFDF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Google Shape;71;p13"/>
          <p:cNvSpPr txBox="1"/>
          <p:nvPr>
            <p:ph idx="1" type="subTitle"/>
          </p:nvPr>
        </p:nvSpPr>
        <p:spPr>
          <a:xfrm>
            <a:off x="6831225" y="1283800"/>
            <a:ext cx="3950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12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By: </a:t>
            </a:r>
            <a:r>
              <a:rPr b="1" lang="en" sz="128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Kenneth Ibarra Suarez</a:t>
            </a:r>
            <a:endParaRPr b="1" sz="128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FD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2894550" y="-6150"/>
            <a:ext cx="3354900" cy="5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Literature Review</a:t>
            </a:r>
            <a:endParaRPr sz="24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399975" y="732650"/>
            <a:ext cx="8520600" cy="31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b="1"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RHSA Roads-To-Research 2024-2025 Academic year. </a:t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b="1"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Fields of study involved: Psychology, Computer Science, Education, Economics, Health, etcetera.</a:t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b="1"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Internet Gaming Disorder (IGD)</a:t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b="1"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Officially recognized by World Health Organization (WHO)</a:t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b="1"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Diagnosed if </a:t>
            </a:r>
            <a:r>
              <a:rPr b="1"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5/9 behavior</a:t>
            </a:r>
            <a:r>
              <a:rPr b="1"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 or more</a:t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b="1"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Very similar to a </a:t>
            </a:r>
            <a:r>
              <a:rPr b="1"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drug addiction</a:t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b="1"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Gambling Addiction </a:t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b="1"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Compulsive and uncontrollable gambling behavior</a:t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b="1" lang="en" sz="14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Positive correlation with IGD</a:t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78" name="Google Shape;78;p14"/>
          <p:cNvGrpSpPr/>
          <p:nvPr/>
        </p:nvGrpSpPr>
        <p:grpSpPr>
          <a:xfrm>
            <a:off x="5803850" y="3155777"/>
            <a:ext cx="3339863" cy="1987296"/>
            <a:chOff x="5803850" y="3155777"/>
            <a:chExt cx="3339863" cy="1987296"/>
          </a:xfrm>
        </p:grpSpPr>
        <p:grpSp>
          <p:nvGrpSpPr>
            <p:cNvPr id="79" name="Google Shape;79;p14"/>
            <p:cNvGrpSpPr/>
            <p:nvPr/>
          </p:nvGrpSpPr>
          <p:grpSpPr>
            <a:xfrm>
              <a:off x="5974689" y="3155777"/>
              <a:ext cx="3169024" cy="1987296"/>
              <a:chOff x="5274350" y="2862475"/>
              <a:chExt cx="2954250" cy="1845900"/>
            </a:xfrm>
          </p:grpSpPr>
          <p:sp>
            <p:nvSpPr>
              <p:cNvPr id="80" name="Google Shape;80;p14"/>
              <p:cNvSpPr/>
              <p:nvPr/>
            </p:nvSpPr>
            <p:spPr>
              <a:xfrm>
                <a:off x="5274350" y="2862475"/>
                <a:ext cx="1817400" cy="18459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4"/>
              <p:cNvSpPr/>
              <p:nvPr/>
            </p:nvSpPr>
            <p:spPr>
              <a:xfrm>
                <a:off x="6411200" y="2862475"/>
                <a:ext cx="1817400" cy="1845900"/>
              </a:xfrm>
              <a:prstGeom prst="ellipse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2" name="Google Shape;82;p14"/>
            <p:cNvSpPr txBox="1"/>
            <p:nvPr/>
          </p:nvSpPr>
          <p:spPr>
            <a:xfrm>
              <a:off x="5803850" y="3884850"/>
              <a:ext cx="1524000" cy="8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mfortaa"/>
                  <a:ea typeface="Comfortaa"/>
                  <a:cs typeface="Comfortaa"/>
                  <a:sym typeface="Comfortaa"/>
                </a:rPr>
                <a:t>Gambling Addiction</a:t>
              </a:r>
              <a:endParaRPr b="1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83" name="Google Shape;83;p14"/>
            <p:cNvSpPr txBox="1"/>
            <p:nvPr/>
          </p:nvSpPr>
          <p:spPr>
            <a:xfrm>
              <a:off x="8165125" y="3970025"/>
              <a:ext cx="755400" cy="5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omfortaa"/>
                  <a:ea typeface="Comfortaa"/>
                  <a:cs typeface="Comfortaa"/>
                  <a:sym typeface="Comfortaa"/>
                </a:rPr>
                <a:t>IGD</a:t>
              </a:r>
              <a:endParaRPr b="1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84" name="Google Shape;84;p14"/>
          <p:cNvSpPr txBox="1"/>
          <p:nvPr/>
        </p:nvSpPr>
        <p:spPr>
          <a:xfrm>
            <a:off x="399975" y="3690475"/>
            <a:ext cx="8520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-"/>
            </a:pPr>
            <a:r>
              <a:rPr b="1"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Bridge = “Loot Boxes”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-"/>
            </a:pPr>
            <a:r>
              <a:rPr b="1"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Randomized rewards or “loots”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-"/>
            </a:pPr>
            <a:r>
              <a:rPr b="1"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Bought with in-game currency or real money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-"/>
            </a:pPr>
            <a:r>
              <a:rPr b="1"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Leads to more </a:t>
            </a:r>
            <a:r>
              <a:rPr b="1"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“microtransactions”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-"/>
            </a:pPr>
            <a:r>
              <a:rPr b="1"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Called “packs” in FIFA</a:t>
            </a:r>
            <a:endParaRPr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FD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0" y="38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Similarities</a:t>
            </a:r>
            <a:endParaRPr sz="24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152400" y="3839000"/>
            <a:ext cx="40617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b="1" lang="en" sz="1629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“Pinata” slot machine winning game </a:t>
            </a:r>
            <a:endParaRPr b="1" sz="1629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1" name="Google Shape;91;p15" title="ScreenRecording_03-19-2025 10-43-28_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" y="814901"/>
            <a:ext cx="4571924" cy="30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 title="ScreenRecording_03-19-2025 12-21-29_1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112" y="814900"/>
            <a:ext cx="4571888" cy="30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4929975" y="3839000"/>
            <a:ext cx="406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b="1" lang="en" sz="1617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Cristiano Ronaldo being “packed” in FIFA 17</a:t>
            </a:r>
            <a:endParaRPr b="1" sz="1617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2541150" y="4665375"/>
            <a:ext cx="40617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b="1" lang="en" sz="1629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Effects: bad, bad, bad.</a:t>
            </a:r>
            <a:endParaRPr b="1" sz="1629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6921725" y="4741575"/>
            <a:ext cx="3095100" cy="4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b="1" lang="en" sz="1629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Thank you!</a:t>
            </a:r>
            <a:endParaRPr b="1" sz="1629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DFD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>
                <a:latin typeface="Impact"/>
                <a:ea typeface="Impact"/>
                <a:cs typeface="Impact"/>
                <a:sym typeface="Impact"/>
              </a:rPr>
              <a:t>Works Cited</a:t>
            </a:r>
            <a:endParaRPr sz="242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311700" y="659000"/>
            <a:ext cx="8520600" cy="39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Amani, Malahat. “Psychological Effects of FIFA, PES, and Clash of Clans Games on Young Men at Risk of Developing Internet </a:t>
            </a:r>
            <a:r>
              <a:rPr lang="en" sz="1200">
                <a:solidFill>
                  <a:srgbClr val="DFDFD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Gaming Disorder.” </a:t>
            </a:r>
            <a:r>
              <a:rPr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Addiction and Health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15, no. 1, Jan. 2023, pp. 31–38. https://doi.org/10.34172/ahj.2023.1344.  </a:t>
            </a:r>
            <a:r>
              <a:rPr lang="en" sz="1200">
                <a:solidFill>
                  <a:srgbClr val="DFDFD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Accessed 12 Nov. 2024.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Carey, Patrick Andrew Kerin, et al. “An Evaluation of Gaming-Related Harms in Relation to Gaming Disorder and Loot Box </a:t>
            </a:r>
            <a:r>
              <a:rPr lang="en" sz="1200">
                <a:solidFill>
                  <a:srgbClr val="DFDFD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Involvement.” </a:t>
            </a:r>
            <a:r>
              <a:rPr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Journal of Mental Health and Addiction</a:t>
            </a:r>
            <a:r>
              <a:rPr lang="en" sz="800">
                <a:solidFill>
                  <a:schemeClr val="dk1"/>
                </a:solidFill>
              </a:rPr>
              <a:t>[RR1]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June 2021, pp. 2906-2921, </a:t>
            </a:r>
            <a:r>
              <a:rPr lang="en" sz="1200">
                <a:solidFill>
                  <a:srgbClr val="DFDFD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https://doi.org/10.1007/s11469-021-00556-5. Accessed 17 Jan . 2025.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Griffiths, Mark D., Daria J. Kuss, and Halley M. Pontes. "A Brief Overview of Internet Gaming Disorder and Its Treatment." </a:t>
            </a:r>
            <a:r>
              <a:rPr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Australian </a:t>
            </a:r>
            <a:r>
              <a:rPr i="1" lang="en" sz="1200">
                <a:solidFill>
                  <a:srgbClr val="DFDFD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</a:t>
            </a:r>
            <a:r>
              <a:rPr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Psychologist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2, no. 1, 2016, article no. 20108, https://irep.ntu.ac.uk/id/eprint/28396/. Accessed 23 Feb. 2025.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King, Daniel L., and Paul H. Delfabbro. “Predatory Monetization Schemes in Video Games (E.g. ‘Loot Boxes’) and Internet Gaming </a:t>
            </a:r>
            <a:r>
              <a:rPr lang="en" sz="1200">
                <a:solidFill>
                  <a:srgbClr val="DFDFD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Disorder.” </a:t>
            </a:r>
            <a:r>
              <a:rPr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Addiction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113, no. 11, June 2018, pp. 1967–1969, https://doi.org/10.1111/add.14286. Accessed 12 Mar. 2025.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Raneri, Phillip C., et al. “The Role of Microtransactions in Internet Gaming Disorder and Gambling Disorder: A Preregistered </a:t>
            </a:r>
            <a:r>
              <a:rPr lang="en" sz="1200">
                <a:solidFill>
                  <a:srgbClr val="DFDFD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Systematic Review.” </a:t>
            </a:r>
            <a:r>
              <a:rPr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Addictive Behaviors Reports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15, no. 100415, Feb. 2022, p. 100415, </a:t>
            </a:r>
            <a:r>
              <a:rPr lang="en" sz="1200">
                <a:solidFill>
                  <a:srgbClr val="DFDFD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https://doi.org/10.1016/j.abrep.2022.100415. Accessed 12 Nov. 2024.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Zendle, David, et al. “Adolescents and Loot Boxes: Links with Problem Gambling and Motivations for Purchase.” </a:t>
            </a:r>
            <a:r>
              <a:rPr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Royal Society Open </a:t>
            </a:r>
            <a:r>
              <a:rPr lang="en" sz="1200">
                <a:solidFill>
                  <a:srgbClr val="DFDFD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</a:t>
            </a:r>
            <a:r>
              <a:rPr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Science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vol. 6, no. 190049, June 2019, https://royalsocietypublishing.org/doi/10.1098/rsos.190049. Accessed 17 Jan. 2025.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